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CF4"/>
    <a:srgbClr val="000000"/>
    <a:srgbClr val="00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5" d="100"/>
          <a:sy n="105" d="100"/>
        </p:scale>
        <p:origin x="17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A11967-9A34-984B-989C-29331DEDD145}" type="datetimeFigureOut">
              <a:rPr lang="en-US" smtClean="0"/>
              <a:t>4/4/2025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C30EF84-161E-074A-90F1-35DE20EA83EB}" type="slidenum">
              <a:rPr lang="en-US" smtClean="0"/>
              <a:t>‹#›</a:t>
            </a:fld>
            <a:endParaRPr lang="en-US"/>
          </a:p>
        </p:txBody>
      </p:sp>
    </p:spTree>
    <p:extLst>
      <p:ext uri="{BB962C8B-B14F-4D97-AF65-F5344CB8AC3E}">
        <p14:creationId xmlns:p14="http://schemas.microsoft.com/office/powerpoint/2010/main" val="972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1</a:t>
            </a:fld>
            <a:endParaRPr lang="en-US"/>
          </a:p>
        </p:txBody>
      </p:sp>
    </p:spTree>
    <p:extLst>
      <p:ext uri="{BB962C8B-B14F-4D97-AF65-F5344CB8AC3E}">
        <p14:creationId xmlns:p14="http://schemas.microsoft.com/office/powerpoint/2010/main" val="384337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2</a:t>
            </a:fld>
            <a:endParaRPr lang="en-US"/>
          </a:p>
        </p:txBody>
      </p:sp>
    </p:spTree>
    <p:extLst>
      <p:ext uri="{BB962C8B-B14F-4D97-AF65-F5344CB8AC3E}">
        <p14:creationId xmlns:p14="http://schemas.microsoft.com/office/powerpoint/2010/main" val="24139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2588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123351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98085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6446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F91A3-563E-A744-8EAA-DB615A69A427}"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7318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F91A3-563E-A744-8EAA-DB615A69A427}"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336425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F91A3-563E-A744-8EAA-DB615A69A427}"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5099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F91A3-563E-A744-8EAA-DB615A69A427}"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71629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91A3-563E-A744-8EAA-DB615A69A427}"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57607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67145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01821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91A3-563E-A744-8EAA-DB615A69A427}" type="datetimeFigureOut">
              <a:rPr lang="en-US" smtClean="0"/>
              <a:t>4/4/2025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2175-8891-7640-A0FC-6E71F6B9E206}" type="slidenum">
              <a:rPr lang="en-US" smtClean="0"/>
              <a:t>‹#›</a:t>
            </a:fld>
            <a:endParaRPr lang="en-US"/>
          </a:p>
        </p:txBody>
      </p:sp>
    </p:spTree>
    <p:extLst>
      <p:ext uri="{BB962C8B-B14F-4D97-AF65-F5344CB8AC3E}">
        <p14:creationId xmlns:p14="http://schemas.microsoft.com/office/powerpoint/2010/main" val="28233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614987" y="140118"/>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B312F355-BE25-EEA7-B38E-994278C464EA}"/>
              </a:ext>
            </a:extLst>
          </p:cNvPr>
          <p:cNvGraphicFramePr>
            <a:graphicFrameLocks noGrp="1"/>
          </p:cNvGraphicFramePr>
          <p:nvPr>
            <p:extLst>
              <p:ext uri="{D42A27DB-BD31-4B8C-83A1-F6EECF244321}">
                <p14:modId xmlns:p14="http://schemas.microsoft.com/office/powerpoint/2010/main" val="143410982"/>
              </p:ext>
            </p:extLst>
          </p:nvPr>
        </p:nvGraphicFramePr>
        <p:xfrm>
          <a:off x="215464" y="1410808"/>
          <a:ext cx="8832665" cy="3412195"/>
        </p:xfrm>
        <a:graphic>
          <a:graphicData uri="http://schemas.openxmlformats.org/drawingml/2006/table">
            <a:tbl>
              <a:tblPr firstRow="1" bandRow="1">
                <a:tableStyleId>{46F890A9-2807-4EBB-B81D-B2AA78EC7F39}</a:tableStyleId>
              </a:tblPr>
              <a:tblGrid>
                <a:gridCol w="1044498">
                  <a:extLst>
                    <a:ext uri="{9D8B030D-6E8A-4147-A177-3AD203B41FA5}">
                      <a16:colId xmlns:a16="http://schemas.microsoft.com/office/drawing/2014/main" val="819432582"/>
                    </a:ext>
                  </a:extLst>
                </a:gridCol>
                <a:gridCol w="1044498">
                  <a:extLst>
                    <a:ext uri="{9D8B030D-6E8A-4147-A177-3AD203B41FA5}">
                      <a16:colId xmlns:a16="http://schemas.microsoft.com/office/drawing/2014/main" val="3370310382"/>
                    </a:ext>
                  </a:extLst>
                </a:gridCol>
                <a:gridCol w="1044498">
                  <a:extLst>
                    <a:ext uri="{9D8B030D-6E8A-4147-A177-3AD203B41FA5}">
                      <a16:colId xmlns:a16="http://schemas.microsoft.com/office/drawing/2014/main" val="693916753"/>
                    </a:ext>
                  </a:extLst>
                </a:gridCol>
                <a:gridCol w="1044498">
                  <a:extLst>
                    <a:ext uri="{9D8B030D-6E8A-4147-A177-3AD203B41FA5}">
                      <a16:colId xmlns:a16="http://schemas.microsoft.com/office/drawing/2014/main" val="404204794"/>
                    </a:ext>
                  </a:extLst>
                </a:gridCol>
                <a:gridCol w="1044498">
                  <a:extLst>
                    <a:ext uri="{9D8B030D-6E8A-4147-A177-3AD203B41FA5}">
                      <a16:colId xmlns:a16="http://schemas.microsoft.com/office/drawing/2014/main" val="2582833846"/>
                    </a:ext>
                  </a:extLst>
                </a:gridCol>
                <a:gridCol w="1044498">
                  <a:extLst>
                    <a:ext uri="{9D8B030D-6E8A-4147-A177-3AD203B41FA5}">
                      <a16:colId xmlns:a16="http://schemas.microsoft.com/office/drawing/2014/main" val="2573560498"/>
                    </a:ext>
                  </a:extLst>
                </a:gridCol>
                <a:gridCol w="1521179">
                  <a:extLst>
                    <a:ext uri="{9D8B030D-6E8A-4147-A177-3AD203B41FA5}">
                      <a16:colId xmlns:a16="http://schemas.microsoft.com/office/drawing/2014/main" val="265999631"/>
                    </a:ext>
                  </a:extLst>
                </a:gridCol>
                <a:gridCol w="1044498">
                  <a:extLst>
                    <a:ext uri="{9D8B030D-6E8A-4147-A177-3AD203B41FA5}">
                      <a16:colId xmlns:a16="http://schemas.microsoft.com/office/drawing/2014/main" val="2369928361"/>
                    </a:ext>
                  </a:extLst>
                </a:gridCol>
              </a:tblGrid>
              <a:tr h="606611">
                <a:tc>
                  <a:txBody>
                    <a:bodyPr/>
                    <a:lstStyle/>
                    <a:p>
                      <a:pPr algn="ctr" rtl="0" fontAlgn="ctr"/>
                      <a:r>
                        <a:rPr lang="en-US" sz="1100" u="none" strike="noStrike" dirty="0">
                          <a:effectLst/>
                        </a:rPr>
                        <a:t>Month</a:t>
                      </a:r>
                      <a:endParaRPr lang="en-US"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100" u="none" strike="noStrike" dirty="0">
                          <a:effectLst/>
                        </a:rPr>
                        <a:t>Paid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Promo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Total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Cancelled/Void Wagers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Amounts Paid </a:t>
                      </a:r>
                    </a:p>
                    <a:p>
                      <a:pPr algn="ctr" rtl="0" fontAlgn="ctr"/>
                      <a:r>
                        <a:rPr lang="en-US" sz="1100" u="none" strike="noStrike" dirty="0">
                          <a:effectLst/>
                        </a:rPr>
                        <a:t>as Winnings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Gross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Estimated</a:t>
                      </a:r>
                    </a:p>
                    <a:p>
                      <a:pPr algn="ctr" rtl="0" fontAlgn="ctr"/>
                      <a:r>
                        <a:rPr lang="en-US" sz="1100" u="none" strike="noStrike" dirty="0">
                          <a:effectLst/>
                        </a:rPr>
                        <a:t>Tax Proceeds</a:t>
                      </a:r>
                      <a:endParaRPr lang="en-US" sz="1100" b="1" i="0" u="none" strike="noStrike" dirty="0">
                        <a:solidFill>
                          <a:srgbClr val="000000"/>
                        </a:solidFill>
                        <a:effectLst/>
                        <a:latin typeface="Calibri" panose="020F0502020204030204" pitchFamily="34" charset="0"/>
                      </a:endParaRPr>
                    </a:p>
                  </a:txBody>
                  <a:tcPr marL="76200" marR="6350" marT="6350" marB="0" anchor="ctr"/>
                </a:tc>
                <a:extLst>
                  <a:ext uri="{0D108BD9-81ED-4DB2-BD59-A6C34878D82A}">
                    <a16:rowId xmlns:a16="http://schemas.microsoft.com/office/drawing/2014/main" val="2364578751"/>
                  </a:ext>
                </a:extLst>
              </a:tr>
              <a:tr h="310200">
                <a:tc>
                  <a:txBody>
                    <a:bodyPr/>
                    <a:lstStyle/>
                    <a:p>
                      <a:pPr algn="ctr" fontAlgn="b"/>
                      <a:r>
                        <a:rPr lang="en-US" sz="1200" u="none" strike="noStrike" dirty="0">
                          <a:effectLst/>
                        </a:rPr>
                        <a:t>July</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$327,970,314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$12,405,039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$340,375,353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$2,763,136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$295,386,205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$42,226,040</a:t>
                      </a:r>
                      <a:r>
                        <a:rPr lang="en-US" sz="1100" b="0" i="0" u="none" strike="noStrike" baseline="30000" dirty="0">
                          <a:solidFill>
                            <a:srgbClr val="FF0000"/>
                          </a:solidFill>
                          <a:effectLst/>
                          <a:latin typeface="Aptos Narrow" panose="020B0004020202020204" pitchFamily="34" charset="0"/>
                        </a:rPr>
                        <a:t>1</a:t>
                      </a:r>
                      <a:r>
                        <a:rPr lang="en-US" sz="1100" b="0" i="0" u="none" strike="noStrike" dirty="0">
                          <a:solidFill>
                            <a:srgbClr val="000000"/>
                          </a:solidFill>
                          <a:effectLst/>
                          <a:latin typeface="Aptos Narrow" panose="020B0004020202020204" pitchFamily="34" charset="0"/>
                        </a:rPr>
                        <a:t>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$7,600,687 </a:t>
                      </a:r>
                    </a:p>
                  </a:txBody>
                  <a:tcPr marL="6350" marR="6350" marT="6350" marB="0" anchor="b"/>
                </a:tc>
                <a:extLst>
                  <a:ext uri="{0D108BD9-81ED-4DB2-BD59-A6C34878D82A}">
                    <a16:rowId xmlns:a16="http://schemas.microsoft.com/office/drawing/2014/main" val="3369514568"/>
                  </a:ext>
                </a:extLst>
              </a:tr>
              <a:tr h="310200">
                <a:tc>
                  <a:txBody>
                    <a:bodyPr/>
                    <a:lstStyle/>
                    <a:p>
                      <a:pPr algn="ctr" fontAlgn="b"/>
                      <a:r>
                        <a:rPr lang="en-US" sz="1200" u="none" strike="noStrike" dirty="0">
                          <a:effectLst/>
                        </a:rPr>
                        <a:t>August</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$357,332,062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$13,152,712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$370,484,774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$3,025,874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$333,707,885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$33,751,015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$6,075,183 </a:t>
                      </a:r>
                    </a:p>
                  </a:txBody>
                  <a:tcPr marL="6350" marR="6350" marT="6350" marB="0" anchor="b"/>
                </a:tc>
                <a:extLst>
                  <a:ext uri="{0D108BD9-81ED-4DB2-BD59-A6C34878D82A}">
                    <a16:rowId xmlns:a16="http://schemas.microsoft.com/office/drawing/2014/main" val="978942710"/>
                  </a:ext>
                </a:extLst>
              </a:tr>
              <a:tr h="310200">
                <a:tc>
                  <a:txBody>
                    <a:bodyPr/>
                    <a:lstStyle/>
                    <a:p>
                      <a:pPr algn="ctr" fontAlgn="b"/>
                      <a:r>
                        <a:rPr lang="en-US" sz="1200" u="none" strike="noStrike" dirty="0">
                          <a:effectLst/>
                        </a:rPr>
                        <a:t> Sept</a:t>
                      </a:r>
                      <a:endParaRPr lang="en-US" sz="1200" b="1" u="none" strike="noStrike" dirty="0">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$538,367,688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$37,030,390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$575,398,078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$3,775,759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$501,559,590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$70,062,945</a:t>
                      </a:r>
                      <a:r>
                        <a:rPr lang="en-US" sz="1100" b="0" i="0" u="none" strike="noStrike" baseline="30000" dirty="0">
                          <a:solidFill>
                            <a:srgbClr val="FF0000"/>
                          </a:solidFill>
                          <a:effectLst/>
                          <a:latin typeface="Aptos Narrow" panose="020B0004020202020204" pitchFamily="34" charset="0"/>
                        </a:rPr>
                        <a:t>2</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$12,611,330 </a:t>
                      </a:r>
                    </a:p>
                  </a:txBody>
                  <a:tcPr marL="9525" marR="9525" marT="9525" marB="0" anchor="b"/>
                </a:tc>
                <a:extLst>
                  <a:ext uri="{0D108BD9-81ED-4DB2-BD59-A6C34878D82A}">
                    <a16:rowId xmlns:a16="http://schemas.microsoft.com/office/drawing/2014/main" val="1163203128"/>
                  </a:ext>
                </a:extLst>
              </a:tr>
              <a:tr h="310200">
                <a:tc>
                  <a:txBody>
                    <a:bodyPr/>
                    <a:lstStyle/>
                    <a:p>
                      <a:pPr algn="ctr" fontAlgn="b"/>
                      <a:r>
                        <a:rPr lang="en-US" sz="1200" u="none" strike="noStrike" dirty="0">
                          <a:effectLst/>
                        </a:rPr>
                        <a:t>October</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$589,067,929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$22,978,562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$612,046,491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$2,741,990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$560,644,740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$48,659,761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$8,758,757 </a:t>
                      </a:r>
                    </a:p>
                  </a:txBody>
                  <a:tcPr marL="9525" marR="9525" marT="9525" marB="0" anchor="b"/>
                </a:tc>
                <a:extLst>
                  <a:ext uri="{0D108BD9-81ED-4DB2-BD59-A6C34878D82A}">
                    <a16:rowId xmlns:a16="http://schemas.microsoft.com/office/drawing/2014/main" val="664002817"/>
                  </a:ext>
                </a:extLst>
              </a:tr>
              <a:tr h="310200">
                <a:tc>
                  <a:txBody>
                    <a:bodyPr/>
                    <a:lstStyle/>
                    <a:p>
                      <a:pPr algn="ctr" fontAlgn="b"/>
                      <a:r>
                        <a:rPr lang="en-US" sz="1200" u="none" strike="noStrike" dirty="0">
                          <a:effectLst/>
                        </a:rPr>
                        <a:t>November</a:t>
                      </a:r>
                      <a:endParaRPr lang="en-US" sz="1200" b="1" i="0" u="none" strike="noStrike" dirty="0">
                        <a:solidFill>
                          <a:srgbClr val="000000"/>
                        </a:solidFill>
                        <a:effectLst/>
                        <a:highlight>
                          <a:srgbClr val="DAECF4"/>
                        </a:highligh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$638,659,604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$19,028,473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$657,688,077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$2,776,628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$576,814,804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$78,097,705</a:t>
                      </a:r>
                      <a:r>
                        <a:rPr lang="en-US" sz="1100" b="0" i="0" u="none" strike="noStrike" baseline="30000" dirty="0">
                          <a:solidFill>
                            <a:srgbClr val="FF0000"/>
                          </a:solidFill>
                          <a:effectLst/>
                          <a:latin typeface="Aptos Narrow" panose="020B0004020202020204" pitchFamily="34" charset="0"/>
                        </a:rPr>
                        <a:t>3</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$14,057,587 </a:t>
                      </a:r>
                    </a:p>
                  </a:txBody>
                  <a:tcPr marL="9525" marR="9525" marT="9525" marB="0" anchor="b"/>
                </a:tc>
                <a:extLst>
                  <a:ext uri="{0D108BD9-81ED-4DB2-BD59-A6C34878D82A}">
                    <a16:rowId xmlns:a16="http://schemas.microsoft.com/office/drawing/2014/main" val="264303763"/>
                  </a:ext>
                </a:extLst>
              </a:tr>
              <a:tr h="310200">
                <a:tc>
                  <a:txBody>
                    <a:bodyPr/>
                    <a:lstStyle/>
                    <a:p>
                      <a:pPr algn="ctr" fontAlgn="b"/>
                      <a:r>
                        <a:rPr lang="en-US" sz="1200" u="none" strike="noStrike" dirty="0">
                          <a:effectLst/>
                        </a:rPr>
                        <a:t>December</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$613,149,731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$16,371,052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$629,520,784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$2,914,734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$590,889,744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$35,717,877</a:t>
                      </a:r>
                      <a:r>
                        <a:rPr lang="en-US" sz="1100" b="0" i="0" u="none" strike="noStrike" baseline="30000" dirty="0">
                          <a:solidFill>
                            <a:srgbClr val="FF0000"/>
                          </a:solidFill>
                          <a:effectLst/>
                          <a:latin typeface="Aptos Narrow" panose="020B0004020202020204" pitchFamily="34" charset="0"/>
                        </a:rPr>
                        <a:t>4</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$6,429,218 </a:t>
                      </a:r>
                    </a:p>
                  </a:txBody>
                  <a:tcPr marL="9525" marR="9525" marT="9525" marB="0" anchor="b"/>
                </a:tc>
                <a:extLst>
                  <a:ext uri="{0D108BD9-81ED-4DB2-BD59-A6C34878D82A}">
                    <a16:rowId xmlns:a16="http://schemas.microsoft.com/office/drawing/2014/main" val="3630182751"/>
                  </a:ext>
                </a:extLst>
              </a:tr>
              <a:tr h="310200">
                <a:tc>
                  <a:txBody>
                    <a:bodyPr/>
                    <a:lstStyle/>
                    <a:p>
                      <a:pPr algn="ctr" fontAlgn="b"/>
                      <a:r>
                        <a:rPr lang="en-US" sz="1200" u="none" strike="noStrike" dirty="0">
                          <a:effectLst/>
                        </a:rPr>
                        <a:t>January</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$623,301,614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$23,640,406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$646,942,020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$3,917,713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$568,494,173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$74,530,133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$13,415,424 </a:t>
                      </a:r>
                    </a:p>
                  </a:txBody>
                  <a:tcPr marL="6350" marR="6350" marT="6350" marB="0" anchor="b"/>
                </a:tc>
                <a:extLst>
                  <a:ext uri="{0D108BD9-81ED-4DB2-BD59-A6C34878D82A}">
                    <a16:rowId xmlns:a16="http://schemas.microsoft.com/office/drawing/2014/main" val="1045813456"/>
                  </a:ext>
                </a:extLst>
              </a:tr>
              <a:tr h="317092">
                <a:tc>
                  <a:txBody>
                    <a:bodyPr/>
                    <a:lstStyle/>
                    <a:p>
                      <a:pPr algn="ctr" fontAlgn="b"/>
                      <a:r>
                        <a:rPr lang="en-US" sz="1200" b="0" i="0" u="none" strike="noStrike" dirty="0">
                          <a:solidFill>
                            <a:srgbClr val="000000"/>
                          </a:solidFill>
                          <a:effectLst/>
                          <a:latin typeface="+mn-lt"/>
                        </a:rPr>
                        <a:t>February</a:t>
                      </a:r>
                    </a:p>
                  </a:txBody>
                  <a:tcPr marL="6350" marR="6350" marT="6350" marB="0" anchor="b"/>
                </a:tc>
                <a:tc>
                  <a:txBody>
                    <a:bodyPr/>
                    <a:lstStyle/>
                    <a:p>
                      <a:pPr algn="r" rtl="0" fontAlgn="b"/>
                      <a:r>
                        <a:rPr lang="en-US" sz="1100" b="0" i="0" u="none" strike="noStrike" dirty="0">
                          <a:solidFill>
                            <a:srgbClr val="000000"/>
                          </a:solidFill>
                          <a:effectLst/>
                          <a:latin typeface="Aptos Narrow" panose="020B0004020202020204" pitchFamily="34" charset="0"/>
                        </a:rPr>
                        <a:t>$525,971,104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$17,431,633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$543,402,737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$2,550,176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$485,193,649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$55,658,912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$10,018,604 </a:t>
                      </a:r>
                    </a:p>
                  </a:txBody>
                  <a:tcPr marL="7620" marR="7620" marT="7620" marB="0" anchor="b"/>
                </a:tc>
                <a:extLst>
                  <a:ext uri="{0D108BD9-81ED-4DB2-BD59-A6C34878D82A}">
                    <a16:rowId xmlns:a16="http://schemas.microsoft.com/office/drawing/2014/main" val="1288670874"/>
                  </a:ext>
                </a:extLst>
              </a:tr>
              <a:tr h="317092">
                <a:tc>
                  <a:txBody>
                    <a:bodyPr/>
                    <a:lstStyle/>
                    <a:p>
                      <a:pPr algn="ctr" fontAlgn="b"/>
                      <a:r>
                        <a:rPr lang="en-US" sz="1200" b="1" u="none" strike="noStrike" dirty="0">
                          <a:effectLst/>
                        </a:rPr>
                        <a:t>Total</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$4,213,820,046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$162,038,267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$4,375,858,314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$24,466,010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$3,912,690,790 </a:t>
                      </a:r>
                    </a:p>
                  </a:txBody>
                  <a:tcPr marL="7620" marR="7620" marT="7620" marB="0" anchor="b"/>
                </a:tc>
                <a:tc>
                  <a:txBody>
                    <a:bodyPr/>
                    <a:lstStyle/>
                    <a:p>
                      <a:pPr algn="r" rtl="0" fontAlgn="b"/>
                      <a:r>
                        <a:rPr lang="en-US" sz="1100" b="0" i="0" u="none" strike="noStrike" dirty="0">
                          <a:solidFill>
                            <a:srgbClr val="000000"/>
                          </a:solidFill>
                          <a:effectLst/>
                          <a:latin typeface="Aptos Narrow" panose="020B0004020202020204" pitchFamily="34" charset="0"/>
                        </a:rPr>
                        <a:t>$438,704,388 </a:t>
                      </a:r>
                    </a:p>
                  </a:txBody>
                  <a:tcPr marL="7620" marR="7620" marT="7620" marB="0" anchor="b"/>
                </a:tc>
                <a:tc>
                  <a:txBody>
                    <a:bodyPr/>
                    <a:lstStyle/>
                    <a:p>
                      <a:pPr algn="r" rtl="0" fontAlgn="b"/>
                      <a:r>
                        <a:rPr lang="en-US" sz="1100" b="0" i="0" u="none" strike="noStrike" dirty="0">
                          <a:solidFill>
                            <a:srgbClr val="000000"/>
                          </a:solidFill>
                          <a:effectLst/>
                          <a:latin typeface="Aptos Narrow" panose="020B0004020202020204" pitchFamily="34" charset="0"/>
                        </a:rPr>
                        <a:t>$78,966,790 </a:t>
                      </a:r>
                    </a:p>
                  </a:txBody>
                  <a:tcPr marL="7620" marR="7620" marT="7620" marB="0" anchor="b"/>
                </a:tc>
                <a:extLst>
                  <a:ext uri="{0D108BD9-81ED-4DB2-BD59-A6C34878D82A}">
                    <a16:rowId xmlns:a16="http://schemas.microsoft.com/office/drawing/2014/main" val="2412365939"/>
                  </a:ext>
                </a:extLst>
              </a:tr>
            </a:tbl>
          </a:graphicData>
        </a:graphic>
      </p:graphicFrame>
      <p:sp>
        <p:nvSpPr>
          <p:cNvPr id="5" name="TextBox 4">
            <a:extLst>
              <a:ext uri="{FF2B5EF4-FFF2-40B4-BE49-F238E27FC236}">
                <a16:creationId xmlns:a16="http://schemas.microsoft.com/office/drawing/2014/main" id="{53F8866B-8F44-B4EA-2EE7-D254AEE24FDD}"/>
              </a:ext>
            </a:extLst>
          </p:cNvPr>
          <p:cNvSpPr txBox="1"/>
          <p:nvPr/>
        </p:nvSpPr>
        <p:spPr>
          <a:xfrm>
            <a:off x="297538" y="5447192"/>
            <a:ext cx="7839476" cy="1292662"/>
          </a:xfrm>
          <a:prstGeom prst="rect">
            <a:avLst/>
          </a:prstGeom>
          <a:noFill/>
        </p:spPr>
        <p:txBody>
          <a:bodyPr wrap="square" rtlCol="0">
            <a:spAutoFit/>
          </a:bodyPr>
          <a:lstStyle/>
          <a:p>
            <a:r>
              <a:rPr lang="en-US" sz="1200" baseline="30000" dirty="0">
                <a:solidFill>
                  <a:srgbClr val="FF0000"/>
                </a:solidFill>
              </a:rPr>
              <a:t>1</a:t>
            </a:r>
            <a:r>
              <a:rPr lang="en-US" sz="1200" dirty="0"/>
              <a:t> A resettlement in the amount of $29.40 was applied by an operator for July 2024.</a:t>
            </a:r>
          </a:p>
          <a:p>
            <a:r>
              <a:rPr lang="en-US" sz="1200" baseline="30000" dirty="0">
                <a:solidFill>
                  <a:srgbClr val="FF0000"/>
                </a:solidFill>
              </a:rPr>
              <a:t>2</a:t>
            </a:r>
            <a:r>
              <a:rPr lang="en-US" sz="1200" dirty="0"/>
              <a:t> A resettlement in the amount of $215.60 was applied by an operator for September 2024.</a:t>
            </a:r>
          </a:p>
          <a:p>
            <a:r>
              <a:rPr lang="en-US" sz="1200" baseline="30000" dirty="0">
                <a:solidFill>
                  <a:srgbClr val="FF0000"/>
                </a:solidFill>
              </a:rPr>
              <a:t>3</a:t>
            </a:r>
            <a:r>
              <a:rPr lang="en-US" sz="1200" dirty="0"/>
              <a:t> A resettlement in the amount of $1059.66 was applied by an operator for November 2024.</a:t>
            </a:r>
          </a:p>
          <a:p>
            <a:r>
              <a:rPr lang="en-US" sz="1200" b="0" i="0" u="none" strike="noStrike" baseline="30000" dirty="0">
                <a:solidFill>
                  <a:srgbClr val="FF0000"/>
                </a:solidFill>
                <a:effectLst/>
                <a:latin typeface="Aptos Narrow" panose="020B0004020202020204" pitchFamily="34" charset="0"/>
              </a:rPr>
              <a:t>4</a:t>
            </a:r>
            <a:r>
              <a:rPr lang="en-US" sz="1200" b="0" i="0" u="none" strike="noStrike" dirty="0">
                <a:solidFill>
                  <a:srgbClr val="FF0000"/>
                </a:solidFill>
                <a:effectLst/>
                <a:latin typeface="Aptos Narrow" panose="020B0004020202020204" pitchFamily="34" charset="0"/>
              </a:rPr>
              <a:t> </a:t>
            </a:r>
            <a:r>
              <a:rPr lang="en-US" sz="1200" dirty="0"/>
              <a:t>A resettlement in the amount of $ 1571.85 was applied by an operator for December 2024</a:t>
            </a:r>
            <a:r>
              <a:rPr lang="en-US" sz="1400" dirty="0"/>
              <a:t>.</a:t>
            </a:r>
          </a:p>
          <a:p>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2854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579476" y="324784"/>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8490129-1284-4630-AD2D-3D1C228E1260}"/>
              </a:ext>
            </a:extLst>
          </p:cNvPr>
          <p:cNvSpPr/>
          <p:nvPr/>
        </p:nvSpPr>
        <p:spPr>
          <a:xfrm>
            <a:off x="215462" y="1810464"/>
            <a:ext cx="8515005" cy="4339650"/>
          </a:xfrm>
          <a:prstGeom prst="rect">
            <a:avLst/>
          </a:prstGeom>
        </p:spPr>
        <p:txBody>
          <a:bodyPr wrap="square">
            <a:spAutoFit/>
          </a:bodyPr>
          <a:lstStyle/>
          <a:p>
            <a:r>
              <a:rPr lang="en-US" sz="1400" b="1" dirty="0"/>
              <a:t>Paid Wagering Revenue </a:t>
            </a:r>
            <a:r>
              <a:rPr lang="en-US" sz="1400" dirty="0"/>
              <a:t>– the amount of wagers made by players in North Carolina.</a:t>
            </a:r>
          </a:p>
          <a:p>
            <a:r>
              <a:rPr lang="en-US" sz="1400" b="1" dirty="0"/>
              <a:t>Promo Wagering Revenue </a:t>
            </a:r>
            <a:r>
              <a:rPr lang="en-US" sz="1400" dirty="0"/>
              <a:t>– the amount of promotional funds used by players in North Carolina.</a:t>
            </a:r>
          </a:p>
          <a:p>
            <a:r>
              <a:rPr lang="en-US" sz="1400" b="1" dirty="0"/>
              <a:t>Total Wagering Revenue </a:t>
            </a:r>
            <a:r>
              <a:rPr lang="en-US" sz="1400" dirty="0"/>
              <a:t>– the amount of paid wagers and promotional wagers made on mobile sports wagering in North Carolina. </a:t>
            </a:r>
          </a:p>
          <a:p>
            <a:r>
              <a:rPr lang="en-US" sz="1400" b="1" dirty="0"/>
              <a:t>Amounts Paid as Winnings </a:t>
            </a:r>
            <a:r>
              <a:rPr lang="en-US" sz="1400" dirty="0"/>
              <a:t>– the amount of winnings paid out to players in North Carolina.</a:t>
            </a:r>
          </a:p>
          <a:p>
            <a:r>
              <a:rPr lang="en-US" sz="1400" b="1" dirty="0"/>
              <a:t>Gross Wagering Revenue </a:t>
            </a:r>
            <a:r>
              <a:rPr lang="en-US" sz="1400" dirty="0"/>
              <a:t>– the total of amounts received by an interactive sports wagering operator from sports wagers as authorized under state law, less the amounts paid as winnings before any deductions for expenses, fees, or taxes.  </a:t>
            </a:r>
          </a:p>
          <a:p>
            <a:r>
              <a:rPr lang="en-US" sz="1400" b="1" dirty="0"/>
              <a:t>Cancelled Wager </a:t>
            </a:r>
            <a:r>
              <a:rPr lang="en-US" sz="1400" dirty="0"/>
              <a:t>– means a Wager that was valid at the time that it was made but has since been invalidated in a manner acceptable by the Commission due to an event or action that prevents its completion.</a:t>
            </a:r>
          </a:p>
          <a:p>
            <a:r>
              <a:rPr lang="en-US" sz="1400" b="1" i="0" u="none" strike="noStrike" baseline="0" dirty="0">
                <a:solidFill>
                  <a:srgbClr val="000000"/>
                </a:solidFill>
              </a:rPr>
              <a:t>Void Wager or Voided Wager </a:t>
            </a:r>
            <a:r>
              <a:rPr lang="en-US" sz="1400" dirty="0"/>
              <a:t>–</a:t>
            </a:r>
            <a:r>
              <a:rPr lang="en-US" sz="1400" b="0" i="0" u="none" strike="noStrike" baseline="0" dirty="0">
                <a:solidFill>
                  <a:srgbClr val="000000"/>
                </a:solidFill>
                <a:latin typeface="Times New Roman" panose="02020603050405020304" pitchFamily="18" charset="0"/>
              </a:rPr>
              <a:t> </a:t>
            </a:r>
            <a:r>
              <a:rPr lang="en-US" sz="1400" b="0" i="0" u="none" strike="noStrike" baseline="0" dirty="0">
                <a:solidFill>
                  <a:srgbClr val="000000"/>
                </a:solidFill>
              </a:rPr>
              <a:t>means a Wager that was not valid at the time it was placed or a Wager that was valid at the time it was placed but has since become invalid for reasons, including but not limited to the change in eligibility status of an event participant or subject of the Wager. </a:t>
            </a:r>
            <a:endParaRPr lang="en-US" sz="1400" b="1" i="0" u="none" strike="noStrike" baseline="0" dirty="0">
              <a:solidFill>
                <a:srgbClr val="000000"/>
              </a:solidFill>
            </a:endParaRPr>
          </a:p>
          <a:p>
            <a:r>
              <a:rPr lang="en-US" sz="1400" b="1" dirty="0"/>
              <a:t>Estimated Tax Proceeds </a:t>
            </a:r>
            <a:r>
              <a:rPr lang="en-US" sz="1400" dirty="0"/>
              <a:t>– the estimated amount of money the state will collect from the taxation (18%) on the Gross Wagering Revenue.</a:t>
            </a:r>
          </a:p>
          <a:p>
            <a:r>
              <a:rPr lang="en-US" sz="1400" b="1" dirty="0"/>
              <a:t>Resettlement </a:t>
            </a:r>
            <a:r>
              <a:rPr lang="en-US" sz="1400" dirty="0"/>
              <a:t>– A wager that was initially determined as a win, loss, or tie and has been changed due to a correction in the scoring of the event.</a:t>
            </a:r>
          </a:p>
          <a:p>
            <a:r>
              <a:rPr lang="en-US" sz="1400" b="1" dirty="0"/>
              <a:t> </a:t>
            </a:r>
          </a:p>
          <a:p>
            <a:r>
              <a:rPr lang="en-US" sz="1200" i="1" dirty="0"/>
              <a:t>Preliminary, aggregate amounts shown here are as reported to the Commission by licensed interactive sports wagering operators. Final revenue amounts that operators report to the North Carolina Department of Revenue could be adjusted.</a:t>
            </a:r>
          </a:p>
        </p:txBody>
      </p:sp>
      <p:cxnSp>
        <p:nvCxnSpPr>
          <p:cNvPr id="13" name="Straight Connector 12">
            <a:extLst>
              <a:ext uri="{FF2B5EF4-FFF2-40B4-BE49-F238E27FC236}">
                <a16:creationId xmlns:a16="http://schemas.microsoft.com/office/drawing/2014/main" id="{0A2A18E5-8AED-416A-9485-A0B92B7288E8}"/>
              </a:ext>
            </a:extLst>
          </p:cNvPr>
          <p:cNvCxnSpPr>
            <a:cxnSpLocks/>
          </p:cNvCxnSpPr>
          <p:nvPr/>
        </p:nvCxnSpPr>
        <p:spPr>
          <a:xfrm>
            <a:off x="215463" y="1666738"/>
            <a:ext cx="851500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276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2661</TotalTime>
  <Words>555</Words>
  <Application>Microsoft Office PowerPoint</Application>
  <PresentationFormat>Letter Paper (8.5x11 in)</PresentationFormat>
  <Paragraphs>101</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 Narrow</vt: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Ryan Carter</cp:lastModifiedBy>
  <cp:revision>64</cp:revision>
  <cp:lastPrinted>2024-12-02T21:17:03Z</cp:lastPrinted>
  <dcterms:created xsi:type="dcterms:W3CDTF">2024-01-24T14:36:06Z</dcterms:created>
  <dcterms:modified xsi:type="dcterms:W3CDTF">2025-04-04T14:11:59Z</dcterms:modified>
</cp:coreProperties>
</file>