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4/7/2025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4/7/2025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3471025116"/>
              </p:ext>
            </p:extLst>
          </p:nvPr>
        </p:nvGraphicFramePr>
        <p:xfrm>
          <a:off x="215464" y="1410808"/>
          <a:ext cx="8832665" cy="3729287"/>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$327,970,314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$12,405,039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$340,375,353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$2,763,136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$295,386,205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baseline="30000" dirty="0">
                          <a:solidFill>
                            <a:srgbClr val="FF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$357,332,062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$13,152,712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$370,484,774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$3,025,874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$333,707,885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$538,367,688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$575,398,078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$3,775,759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baseline="30000" dirty="0">
                          <a:solidFill>
                            <a:srgbClr val="FF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$589,067,929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$612,046,491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$2,741,990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$638,659,604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$19,028,473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$657,688,077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$2,776,628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a:t>
                      </a:r>
                      <a:r>
                        <a:rPr lang="en-US" sz="1100" b="0" i="0" u="none" strike="noStrike" baseline="30000" dirty="0">
                          <a:solidFill>
                            <a:srgbClr val="FF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$613,149,731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$16,371,052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$629,520,784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$2,914,734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$590,889,744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$35,717,877</a:t>
                      </a:r>
                      <a:r>
                        <a:rPr lang="en-US" sz="1100" b="0" i="0" u="none" strike="noStrike" baseline="30000" dirty="0">
                          <a:solidFill>
                            <a:srgbClr val="FF0000"/>
                          </a:solidFill>
                          <a:effectLst/>
                          <a:latin typeface="Aptos Narrow" panose="020B0004020202020204" pitchFamily="34" charset="0"/>
                        </a:rPr>
                        <a:t>4</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rtl="0" fontAlgn="b"/>
                      <a:r>
                        <a:rPr lang="en-US" sz="1100" b="0" i="0" u="none" strike="noStrike" dirty="0">
                          <a:solidFill>
                            <a:srgbClr val="000000"/>
                          </a:solidFill>
                          <a:effectLst/>
                          <a:latin typeface="Aptos Narrow" panose="020B0004020202020204" pitchFamily="34" charset="0"/>
                        </a:rPr>
                        <a:t>$6,429,218 </a:t>
                      </a:r>
                    </a:p>
                  </a:txBody>
                  <a:tcPr marL="9525" marR="9525" marT="9525"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r" rtl="0" fontAlgn="b"/>
                      <a:r>
                        <a:rPr lang="en-US" sz="1100" b="0" i="0" u="none" strike="noStrike">
                          <a:solidFill>
                            <a:srgbClr val="000000"/>
                          </a:solidFill>
                          <a:effectLst/>
                          <a:latin typeface="Aptos Narrow" panose="020B0004020202020204" pitchFamily="34" charset="0"/>
                        </a:rPr>
                        <a:t>$623,301,614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$23,640,406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$646,942,020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$3,917,713 </a:t>
                      </a:r>
                    </a:p>
                  </a:txBody>
                  <a:tcPr marL="9525" marR="9525" marT="9525" marB="0" anchor="b"/>
                </a:tc>
                <a:tc>
                  <a:txBody>
                    <a:bodyPr/>
                    <a:lstStyle/>
                    <a:p>
                      <a:pPr algn="r" rtl="0" fontAlgn="b"/>
                      <a:r>
                        <a:rPr lang="en-US" sz="1100" b="0" i="0" u="none" strike="noStrike">
                          <a:solidFill>
                            <a:srgbClr val="000000"/>
                          </a:solidFill>
                          <a:effectLst/>
                          <a:latin typeface="Aptos Narrow" panose="020B0004020202020204" pitchFamily="34" charset="0"/>
                        </a:rPr>
                        <a:t>$568,494,173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$74,530,133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$13,415,424 </a:t>
                      </a:r>
                    </a:p>
                  </a:txBody>
                  <a:tcPr marL="6350" marR="6350" marT="6350" marB="0" anchor="b"/>
                </a:tc>
                <a:extLst>
                  <a:ext uri="{0D108BD9-81ED-4DB2-BD59-A6C34878D82A}">
                    <a16:rowId xmlns:a16="http://schemas.microsoft.com/office/drawing/2014/main" val="1045813456"/>
                  </a:ext>
                </a:extLst>
              </a:tr>
              <a:tr h="317092">
                <a:tc>
                  <a:txBody>
                    <a:bodyPr/>
                    <a:lstStyle/>
                    <a:p>
                      <a:pPr algn="ctr" fontAlgn="b"/>
                      <a:r>
                        <a:rPr lang="en-US" sz="1200" b="0" i="0" u="none" strike="noStrike" dirty="0">
                          <a:solidFill>
                            <a:srgbClr val="000000"/>
                          </a:solidFill>
                          <a:effectLst/>
                          <a:latin typeface="+mn-lt"/>
                        </a:rPr>
                        <a:t>February</a:t>
                      </a:r>
                    </a:p>
                  </a:txBody>
                  <a:tcPr marL="6350" marR="6350" marT="6350" marB="0" anchor="b"/>
                </a:tc>
                <a:tc>
                  <a:txBody>
                    <a:bodyPr/>
                    <a:lstStyle/>
                    <a:p>
                      <a:pPr algn="r" rtl="0" fontAlgn="b"/>
                      <a:r>
                        <a:rPr lang="en-US" sz="1100" b="0" i="0" u="none" strike="noStrike" dirty="0">
                          <a:solidFill>
                            <a:srgbClr val="000000"/>
                          </a:solidFill>
                          <a:effectLst/>
                          <a:latin typeface="Aptos Narrow" panose="020B0004020202020204" pitchFamily="34" charset="0"/>
                        </a:rPr>
                        <a:t>$525,971,104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$17,431,633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$543,402,737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$2,550,176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$485,193,649 </a:t>
                      </a:r>
                    </a:p>
                  </a:txBody>
                  <a:tcPr marL="7620" marR="7620" marT="7620" marB="0" anchor="b"/>
                </a:tc>
                <a:tc>
                  <a:txBody>
                    <a:bodyPr/>
                    <a:lstStyle/>
                    <a:p>
                      <a:pPr algn="r" rtl="0" fontAlgn="b"/>
                      <a:r>
                        <a:rPr lang="en-US" sz="1100" b="0" i="0" u="none" strike="noStrike" dirty="0">
                          <a:solidFill>
                            <a:srgbClr val="000000"/>
                          </a:solidFill>
                          <a:effectLst/>
                          <a:latin typeface="Aptos Narrow" panose="020B0004020202020204" pitchFamily="34" charset="0"/>
                        </a:rPr>
                        <a:t>$55,658,912 </a:t>
                      </a:r>
                    </a:p>
                  </a:txBody>
                  <a:tcPr marL="7620" marR="7620" marT="7620" marB="0" anchor="b"/>
                </a:tc>
                <a:tc>
                  <a:txBody>
                    <a:bodyPr/>
                    <a:lstStyle/>
                    <a:p>
                      <a:pPr algn="r" rtl="0" fontAlgn="b"/>
                      <a:r>
                        <a:rPr lang="en-US" sz="1100" b="0" i="0" u="none" strike="noStrike">
                          <a:solidFill>
                            <a:srgbClr val="000000"/>
                          </a:solidFill>
                          <a:effectLst/>
                          <a:latin typeface="Aptos Narrow" panose="020B0004020202020204" pitchFamily="34" charset="0"/>
                        </a:rPr>
                        <a:t>$10,018,604 </a:t>
                      </a:r>
                    </a:p>
                  </a:txBody>
                  <a:tcPr marL="7620" marR="7620" marT="7620" marB="0" anchor="b"/>
                </a:tc>
                <a:extLst>
                  <a:ext uri="{0D108BD9-81ED-4DB2-BD59-A6C34878D82A}">
                    <a16:rowId xmlns:a16="http://schemas.microsoft.com/office/drawing/2014/main" val="1288670874"/>
                  </a:ext>
                </a:extLst>
              </a:tr>
              <a:tr h="317092">
                <a:tc>
                  <a:txBody>
                    <a:bodyPr/>
                    <a:lstStyle/>
                    <a:p>
                      <a:pPr algn="ctr" fontAlgn="b"/>
                      <a:r>
                        <a:rPr lang="en-US" sz="1200" b="0" i="0" u="none" strike="noStrike" dirty="0">
                          <a:solidFill>
                            <a:srgbClr val="000000"/>
                          </a:solidFill>
                          <a:effectLst/>
                          <a:latin typeface="+mn-lt"/>
                        </a:rPr>
                        <a:t>March</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$667,058,573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$17,944,458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$685,003,031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$3,211,627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$643,652,689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$38,140,361</a:t>
                      </a:r>
                      <a:r>
                        <a:rPr lang="en-US" sz="1100" b="0" i="0" u="none" strike="noStrike" baseline="30000" dirty="0">
                          <a:solidFill>
                            <a:srgbClr val="FF0000"/>
                          </a:solidFill>
                          <a:effectLst/>
                          <a:latin typeface="Aptos Narrow" panose="020B0004020202020204" pitchFamily="34" charset="0"/>
                        </a:rPr>
                        <a:t>5</a:t>
                      </a:r>
                      <a:r>
                        <a:rPr lang="en-US" sz="1100" b="0" i="0" u="none" strike="noStrike" dirty="0">
                          <a:solidFill>
                            <a:srgbClr val="000000"/>
                          </a:solidFill>
                          <a:effectLst/>
                          <a:latin typeface="Aptos Narrow" panose="020B0004020202020204" pitchFamily="34" charset="0"/>
                        </a:rPr>
                        <a:t>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$6,865,265 </a:t>
                      </a:r>
                    </a:p>
                  </a:txBody>
                  <a:tcPr marL="7620" marR="7620" marT="7620" marB="0" anchor="b"/>
                </a:tc>
                <a:extLst>
                  <a:ext uri="{0D108BD9-81ED-4DB2-BD59-A6C34878D82A}">
                    <a16:rowId xmlns:a16="http://schemas.microsoft.com/office/drawing/2014/main" val="1040832183"/>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$4,880,878,619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$179,982,725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$5,060,861,345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$27,677,637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$4,556,343,479 </a:t>
                      </a:r>
                    </a:p>
                  </a:txBody>
                  <a:tcPr marL="7620" marR="7620" marT="7620" marB="0" anchor="b"/>
                </a:tc>
                <a:tc>
                  <a:txBody>
                    <a:bodyPr/>
                    <a:lstStyle/>
                    <a:p>
                      <a:pPr algn="r" fontAlgn="b"/>
                      <a:r>
                        <a:rPr lang="en-US" sz="1100" b="0" i="0" u="none" strike="noStrike">
                          <a:solidFill>
                            <a:srgbClr val="000000"/>
                          </a:solidFill>
                          <a:effectLst/>
                          <a:latin typeface="Aptos Narrow" panose="020B0004020202020204" pitchFamily="34" charset="0"/>
                        </a:rPr>
                        <a:t>$476,844,749 </a:t>
                      </a:r>
                    </a:p>
                  </a:txBody>
                  <a:tcPr marL="7620" marR="7620" marT="7620" marB="0" anchor="b"/>
                </a:tc>
                <a:tc>
                  <a:txBody>
                    <a:bodyPr/>
                    <a:lstStyle/>
                    <a:p>
                      <a:pPr algn="r" fontAlgn="b"/>
                      <a:r>
                        <a:rPr lang="en-US" sz="1100" b="0" i="0" u="none" strike="noStrike" dirty="0">
                          <a:solidFill>
                            <a:srgbClr val="000000"/>
                          </a:solidFill>
                          <a:effectLst/>
                          <a:latin typeface="Aptos Narrow" panose="020B0004020202020204" pitchFamily="34" charset="0"/>
                        </a:rPr>
                        <a:t>$85,832,055 </a:t>
                      </a:r>
                    </a:p>
                  </a:txBody>
                  <a:tcPr marL="7620" marR="7620" marT="7620" marB="0" anchor="b"/>
                </a:tc>
                <a:extLst>
                  <a:ext uri="{0D108BD9-81ED-4DB2-BD59-A6C34878D82A}">
                    <a16:rowId xmlns:a16="http://schemas.microsoft.com/office/drawing/2014/main" val="2412365939"/>
                  </a:ext>
                </a:extLst>
              </a:tr>
            </a:tbl>
          </a:graphicData>
        </a:graphic>
      </p:graphicFrame>
      <p:sp>
        <p:nvSpPr>
          <p:cNvPr id="5" name="TextBox 4">
            <a:extLst>
              <a:ext uri="{FF2B5EF4-FFF2-40B4-BE49-F238E27FC236}">
                <a16:creationId xmlns:a16="http://schemas.microsoft.com/office/drawing/2014/main" id="{53F8866B-8F44-B4EA-2EE7-D254AEE24FDD}"/>
              </a:ext>
            </a:extLst>
          </p:cNvPr>
          <p:cNvSpPr txBox="1"/>
          <p:nvPr/>
        </p:nvSpPr>
        <p:spPr>
          <a:xfrm>
            <a:off x="215463" y="5596116"/>
            <a:ext cx="7839476" cy="1261884"/>
          </a:xfrm>
          <a:prstGeom prst="rect">
            <a:avLst/>
          </a:prstGeom>
          <a:noFill/>
        </p:spPr>
        <p:txBody>
          <a:bodyPr wrap="square" rtlCol="0">
            <a:spAutoFit/>
          </a:bodyPr>
          <a:lstStyle/>
          <a:p>
            <a:r>
              <a:rPr lang="en-US" sz="1200" baseline="30000" dirty="0">
                <a:solidFill>
                  <a:srgbClr val="FF0000"/>
                </a:solidFill>
              </a:rPr>
              <a:t>1</a:t>
            </a:r>
            <a:r>
              <a:rPr lang="en-US" sz="1200" dirty="0"/>
              <a:t> A resettlement in the amount of $29.40 was applied by an operator for July 2024.</a:t>
            </a:r>
          </a:p>
          <a:p>
            <a:r>
              <a:rPr lang="en-US" sz="1200" baseline="30000" dirty="0">
                <a:solidFill>
                  <a:srgbClr val="FF0000"/>
                </a:solidFill>
              </a:rPr>
              <a:t>2</a:t>
            </a:r>
            <a:r>
              <a:rPr lang="en-US" sz="1200" dirty="0"/>
              <a:t> A resettlement in the amount of $215.60 was applied by an operator for September 2024.</a:t>
            </a:r>
          </a:p>
          <a:p>
            <a:r>
              <a:rPr lang="en-US" sz="1200" baseline="30000" dirty="0">
                <a:solidFill>
                  <a:srgbClr val="FF0000"/>
                </a:solidFill>
              </a:rPr>
              <a:t>3</a:t>
            </a:r>
            <a:r>
              <a:rPr lang="en-US" sz="1200" dirty="0"/>
              <a:t> A resettlement in the amount of $1059.66 was applied by an operator for November 2024.</a:t>
            </a:r>
          </a:p>
          <a:p>
            <a:r>
              <a:rPr lang="en-US" sz="1200" b="0" i="0" u="none" strike="noStrike" baseline="30000" dirty="0">
                <a:solidFill>
                  <a:srgbClr val="FF0000"/>
                </a:solidFill>
                <a:effectLst/>
                <a:latin typeface="Aptos Narrow" panose="020B0004020202020204" pitchFamily="34" charset="0"/>
              </a:rPr>
              <a:t>4</a:t>
            </a:r>
            <a:r>
              <a:rPr lang="en-US" sz="1200" b="0" i="0" u="none" strike="noStrike" dirty="0">
                <a:solidFill>
                  <a:srgbClr val="FF0000"/>
                </a:solidFill>
                <a:effectLst/>
                <a:latin typeface="Aptos Narrow" panose="020B0004020202020204" pitchFamily="34" charset="0"/>
              </a:rPr>
              <a:t> </a:t>
            </a:r>
            <a:r>
              <a:rPr lang="en-US" sz="1200" dirty="0"/>
              <a:t>A resettlement in the amount of $1571.85 was applied by an operator for December 2024</a:t>
            </a:r>
            <a:r>
              <a:rPr lang="en-US" sz="1400" dirty="0"/>
              <a:t>.</a:t>
            </a:r>
          </a:p>
          <a:p>
            <a:r>
              <a:rPr lang="en-US" sz="1200" baseline="30000" dirty="0">
                <a:solidFill>
                  <a:srgbClr val="FF0000"/>
                </a:solidFill>
                <a:latin typeface="Aptos Narrow" panose="020B0004020202020204" pitchFamily="34" charset="0"/>
              </a:rPr>
              <a:t>5</a:t>
            </a:r>
            <a:r>
              <a:rPr lang="en-US" sz="1200" b="0" i="0" u="none" strike="noStrike" dirty="0">
                <a:solidFill>
                  <a:srgbClr val="FF0000"/>
                </a:solidFill>
                <a:effectLst/>
                <a:latin typeface="Aptos Narrow" panose="020B0004020202020204" pitchFamily="34" charset="0"/>
              </a:rPr>
              <a:t> </a:t>
            </a:r>
            <a:r>
              <a:rPr lang="en-US" sz="1200" dirty="0"/>
              <a:t>A resettlement in the amount of $1646.00 was applied by an operator for March 2025.</a:t>
            </a:r>
          </a:p>
          <a:p>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2764</TotalTime>
  <Words>588</Words>
  <Application>Microsoft Office PowerPoint</Application>
  <PresentationFormat>Letter Paper (8.5x11 in)</PresentationFormat>
  <Paragraphs>110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Alex Yang</cp:lastModifiedBy>
  <cp:revision>67</cp:revision>
  <cp:lastPrinted>2024-12-02T21:17:03Z</cp:lastPrinted>
  <dcterms:created xsi:type="dcterms:W3CDTF">2024-01-24T14:36:06Z</dcterms:created>
  <dcterms:modified xsi:type="dcterms:W3CDTF">2025-04-07T14:08:03Z</dcterms:modified>
</cp:coreProperties>
</file>